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5" r:id="rId1"/>
  </p:sldMasterIdLst>
  <p:notesMasterIdLst>
    <p:notesMasterId r:id="rId48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58" r:id="rId10"/>
    <p:sldId id="261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304" r:id="rId22"/>
    <p:sldId id="278" r:id="rId23"/>
    <p:sldId id="279" r:id="rId24"/>
    <p:sldId id="280" r:id="rId25"/>
    <p:sldId id="281" r:id="rId26"/>
    <p:sldId id="30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7" r:id="rId40"/>
    <p:sldId id="296" r:id="rId41"/>
    <p:sldId id="298" r:id="rId42"/>
    <p:sldId id="295" r:id="rId43"/>
    <p:sldId id="300" r:id="rId44"/>
    <p:sldId id="301" r:id="rId45"/>
    <p:sldId id="299" r:id="rId46"/>
    <p:sldId id="27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/>
    <p:restoredTop sz="94625"/>
  </p:normalViewPr>
  <p:slideViewPr>
    <p:cSldViewPr snapToGrid="0" snapToObjects="1">
      <p:cViewPr>
        <p:scale>
          <a:sx n="120" d="100"/>
          <a:sy n="120" d="100"/>
        </p:scale>
        <p:origin x="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0A79-6050-A847-B4DB-F8623C5F3E58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8528-366F-E349-A822-EA1BB217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E646-D775-A94F-9171-38BF3C46EF9D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9C04-5089-9B40-BF82-3F547EBF704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B8DC-99EF-A546-969A-A2B2EB8B370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D9B9-D3FA-6B48-8B7A-2AE30DD11E5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90EC7-7B27-E848-ACE5-051B4953FC80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0529-5E82-FE4D-85ED-0F22C3AB2BD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6F35-1D29-D24C-AB3C-0F51D938EEAE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C2BE-4B70-8F43-9FE7-9E94F4725E07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93E51-81D6-9545-AC9C-9F983F9BCE33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ED60-E0A2-DA44-B76B-03ADB4F5D52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60EC-7955-994E-985A-C78D746F0D1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804C-22F3-4E4D-A8F0-192DE66784DA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hyperlink" Target="https://en.wikipedia.org/wiki/Standard_Mode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://atlas.ch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Relationship Id="rId3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62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Matrix‑Element Re‑Weighting in Effective Field Theories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7745"/>
          </a:xfrm>
        </p:spPr>
        <p:txBody>
          <a:bodyPr>
            <a:normAutofit/>
          </a:bodyPr>
          <a:lstStyle/>
          <a:p>
            <a:r>
              <a:rPr lang="en-US" dirty="0" smtClean="0"/>
              <a:t>Master’s Thesis</a:t>
            </a:r>
          </a:p>
          <a:p>
            <a:r>
              <a:rPr lang="en-US" dirty="0" smtClean="0"/>
              <a:t>Christopher Robert Jacobsen</a:t>
            </a:r>
          </a:p>
          <a:p>
            <a:r>
              <a:rPr lang="en-US" dirty="0" smtClean="0"/>
              <a:t>November 2015</a:t>
            </a:r>
          </a:p>
          <a:p>
            <a:endParaRPr lang="en-US" dirty="0" smtClean="0"/>
          </a:p>
          <a:p>
            <a:r>
              <a:rPr lang="en-US" dirty="0" smtClean="0"/>
              <a:t>Advisor: Jørgen Beck Hansen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68835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Calculates reweight-coefficients for user-specified reweight model-parameters.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Embeds the reweight-coefficients in copy of event file.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Linked with Sherpa framework (version 2.2.0).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all Sherpa and UFO models.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HepMC2 and Sherpa-ROOT event files.</a:t>
            </a:r>
          </a:p>
          <a:p>
            <a:r>
              <a:rPr lang="en-US" dirty="0"/>
              <a:t>Generic modular design to be future extendable.</a:t>
            </a:r>
          </a:p>
          <a:p>
            <a:r>
              <a:rPr lang="en-US" dirty="0"/>
              <a:t>Cross-platform C++11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problem with the Sherpa framework:</a:t>
            </a:r>
          </a:p>
          <a:p>
            <a:r>
              <a:rPr lang="en-US" dirty="0" smtClean="0"/>
              <a:t>Model parameters can only be set once per instance.</a:t>
            </a:r>
          </a:p>
          <a:p>
            <a:r>
              <a:rPr lang="en-US" dirty="0" smtClean="0"/>
              <a:t>Only one instance can be constructed per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b="1" dirty="0" smtClean="0"/>
              <a:t>SherpaME</a:t>
            </a:r>
            <a:r>
              <a:rPr lang="en-US" dirty="0" smtClean="0"/>
              <a:t> – a matrix-element calculation tool</a:t>
            </a:r>
          </a:p>
          <a:p>
            <a:r>
              <a:rPr lang="en-US" dirty="0" smtClean="0"/>
              <a:t>Called by SherpaWeight to evaluate matrix-elements for a given set of model parameters and an event file.</a:t>
            </a:r>
          </a:p>
          <a:p>
            <a:r>
              <a:rPr lang="en-US" dirty="0" smtClean="0"/>
              <a:t>Stores ME values in a ROOT data file as a tree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5662668" y="2830002"/>
            <a:ext cx="3476742" cy="4641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35583" y="1726692"/>
            <a:ext cx="1222873" cy="9694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Event File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72859" y="1726692"/>
            <a:ext cx="248981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SherpaWeight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Iterate through ME evaluations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reweight-coefficients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Embed coefficients in copy of events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838200" y="2994228"/>
            <a:ext cx="1630495" cy="1021420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Run Card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39410" y="1726692"/>
            <a:ext cx="221439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SherpaME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Sherpa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ME for each event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6632151" y="2604895"/>
            <a:ext cx="1704402" cy="91440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</a:t>
            </a:r>
            <a:r>
              <a:rPr lang="en-US" smtClean="0"/>
              <a:t>Run Card (modified)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662668" y="1872866"/>
            <a:ext cx="3476742" cy="41864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 Event File</a:t>
            </a:r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662668" y="3833870"/>
            <a:ext cx="3476742" cy="363557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ME File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512317" y="5034708"/>
            <a:ext cx="1900409" cy="14243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Event File</a:t>
            </a:r>
            <a:br>
              <a:rPr lang="en-US" dirty="0" smtClean="0"/>
            </a:br>
            <a:r>
              <a:rPr lang="en-US" dirty="0" smtClean="0"/>
              <a:t>with reweight-coefficients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24529" y="1542361"/>
            <a:ext cx="5387249" cy="3492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 Evaluation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(1M events </a:t>
            </a:r>
            <a:r>
              <a:rPr lang="da-DK" dirty="0" smtClean="0">
                <a:solidFill>
                  <a:schemeClr val="tx1"/>
                </a:solidFill>
              </a:rPr>
              <a:t>~ 5minutes)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258710" y="4343583"/>
            <a:ext cx="407624" cy="691125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258456" y="2126255"/>
            <a:ext cx="914403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468695" y="3341837"/>
            <a:ext cx="704164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9134" y="4725046"/>
            <a:ext cx="2779005" cy="1477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(SherpaWeight){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Param1   0   1E3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Param2   5.1 2.6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Block[1] 0.5 0.25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}(SherpaWeight)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461110" y="4029025"/>
            <a:ext cx="374573" cy="696021"/>
          </a:xfrm>
          <a:prstGeom prst="upArrow">
            <a:avLst>
              <a:gd name="adj1" fmla="val 32353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74883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Field Theory (EFT)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EFT extends the SM with higher order operators in the Lagrangian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𝑆𝑀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6,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6,</m:t>
                          </m:r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8,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8,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dirty="0" smtClean="0"/>
                  <a:t>: standard model Lagrangian (dimension four, except for Higgs term)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: energy scale to characterize coefficients,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&gt; experimental energy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dimension-six/eight operators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dimensionless coefficients for dimension-six/eight operators</a:t>
                </a:r>
                <a:endParaRPr lang="en-US" dirty="0"/>
              </a:p>
              <a:p>
                <a:r>
                  <a:rPr lang="en-US" dirty="0" smtClean="0"/>
                  <a:t>E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  <m:r>
                      <a:rPr lang="da-DK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EFT is a low-energy approximation to new physics.</a:t>
                </a:r>
              </a:p>
              <a:p>
                <a:r>
                  <a:rPr lang="en-US" dirty="0"/>
                  <a:t>Respects gauge </a:t>
                </a:r>
                <a:r>
                  <a:rPr lang="en-US" dirty="0" smtClean="0"/>
                  <a:t>symmetries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Focus on dimension-six operators, absorbing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into coefficients: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ℒ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Focus on electroweak self-interactions of vector bosons.</a:t>
                </a:r>
              </a:p>
              <a:p>
                <a:r>
                  <a:rPr lang="en-US" dirty="0" smtClean="0"/>
                  <a:t>Assuming C- and P-conservation, only three independent operators: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With corresponding parameters, 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51"/>
            <a:ext cx="10515600" cy="1325563"/>
          </a:xfrm>
        </p:spPr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 smtClean="0"/>
                  <a:t>Covariant derivative: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Field-strength tensors: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da-DK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𝐼𝐽𝐾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𝐽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  <m:r>
                      <a:rPr lang="da-DK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/>
                  <a:t>Gauge-bosons: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sz="2400" dirty="0" smtClean="0"/>
                  <a:t> is the Higgs-doublet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are weak and U(1) Y coupling constants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  <a:blipFill rotWithShape="0">
                <a:blip r:embed="rId3"/>
                <a:stretch>
                  <a:fillRect l="-18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737"/>
            <a:ext cx="10515600" cy="1325563"/>
          </a:xfrm>
        </p:spPr>
        <p:txBody>
          <a:bodyPr/>
          <a:lstStyle/>
          <a:p>
            <a:r>
              <a:rPr lang="en-US" dirty="0" smtClean="0"/>
              <a:t>From EFT to UFO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51685"/>
            <a:ext cx="10515600" cy="8707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 an EFT Lagrangian using FeynRules</a:t>
            </a:r>
          </a:p>
          <a:p>
            <a:r>
              <a:rPr lang="en-US" dirty="0"/>
              <a:t>E</a:t>
            </a:r>
            <a:r>
              <a:rPr lang="en-US" dirty="0" smtClean="0"/>
              <a:t>xport a UFO SM+EFT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0646" y="2304211"/>
            <a:ext cx="955070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LOD6 := Block[{mu,nu,rho,ii,jj,kk,Bhat,What},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What[mu_,nu_,ii_,jj_] := Module[{aa}, -I/2 gw PauliSigma[aa,ii,jj]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                             FS[Wi,mu,nu,aa]];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Bhat[mu_,nu_]         := -I/2 g1 FS[B,mu,nu];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ExpandIndices[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ocWWW What[mu,nu,ii,jj] What[nu,rho,jj,kk] What[rho,mu,kk,ii]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ocW DC[Phibar[ii],mu] What[mu,nu,ii,jj] DC[Phi[jj],nu]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ocB DC[Phibar[ii],mu] Bhat[mu,nu] DC[Phi[ii],nu]</a:t>
            </a:r>
          </a:p>
          <a:p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,FlavorExpand-&gt;True] ]; 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48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Standard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6105414" cy="4665662"/>
          </a:xfrm>
        </p:spPr>
        <p:txBody>
          <a:bodyPr>
            <a:normAutofit/>
          </a:bodyPr>
          <a:lstStyle/>
          <a:p>
            <a:r>
              <a:rPr lang="en-US" dirty="0" smtClean="0"/>
              <a:t>Hypothesis new model extending the standard model.</a:t>
            </a:r>
          </a:p>
          <a:p>
            <a:r>
              <a:rPr lang="en-US" dirty="0" smtClean="0"/>
              <a:t>Compare it to experimental data.</a:t>
            </a:r>
          </a:p>
          <a:p>
            <a:pPr lvl="1"/>
            <a:r>
              <a:rPr lang="en-US" dirty="0" smtClean="0"/>
              <a:t>For example, accelerator experiments, such as ATLAS or CMS at CERN.</a:t>
            </a:r>
          </a:p>
          <a:p>
            <a:pPr lvl="1"/>
            <a:r>
              <a:rPr lang="en-US" dirty="0" smtClean="0"/>
              <a:t>Use Monte-</a:t>
            </a:r>
            <a:r>
              <a:rPr lang="en-US" dirty="0"/>
              <a:t>C</a:t>
            </a:r>
            <a:r>
              <a:rPr lang="en-US" dirty="0" smtClean="0"/>
              <a:t>arlo event generators to create model data.</a:t>
            </a:r>
          </a:p>
          <a:p>
            <a:pPr lvl="1"/>
            <a:r>
              <a:rPr lang="en-US" dirty="0" smtClean="0"/>
              <a:t>Run model data through a detector simulator.</a:t>
            </a:r>
          </a:p>
          <a:p>
            <a:pPr lvl="1"/>
            <a:r>
              <a:rPr lang="en-US" dirty="0" smtClean="0"/>
              <a:t>Fit model to data.</a:t>
            </a:r>
          </a:p>
          <a:p>
            <a:r>
              <a:rPr lang="en-US" dirty="0" smtClean="0"/>
              <a:t>Win Nobel prize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3613" y="2210594"/>
            <a:ext cx="47625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1179" y="5797172"/>
            <a:ext cx="395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en.wikipedia.org/wiki/Standard_Model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Easily recognizable hard-process (high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leptons) at ATLAS</a:t>
                </a:r>
              </a:p>
              <a:p>
                <a:r>
                  <a:rPr lang="en-US" dirty="0" smtClean="0"/>
                  <a:t>Some combination of EW bosons: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, W</a:t>
                </a:r>
                <a:r>
                  <a:rPr lang="en-US" baseline="30000" dirty="0" smtClean="0"/>
                  <a:t>−</a:t>
                </a:r>
                <a:r>
                  <a:rPr lang="en-US" dirty="0" smtClean="0"/>
                  <a:t>, Z, and/or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(photons)</a:t>
                </a:r>
              </a:p>
              <a:p>
                <a:r>
                  <a:rPr lang="en-US" dirty="0" smtClean="0"/>
                  <a:t>Contain vertices affected by all three operators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Chose </a:t>
                </a:r>
                <a:r>
                  <a:rPr lang="en-US" dirty="0" smtClean="0"/>
                  <a:t>WZ-production (specifically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 Z)</a:t>
                </a:r>
              </a:p>
              <a:p>
                <a:r>
                  <a:rPr lang="en-US" dirty="0" smtClean="0"/>
                  <a:t>Begin with only parton-level </a:t>
                </a:r>
                <a:r>
                  <a:rPr lang="en-US" dirty="0" smtClean="0"/>
                  <a:t>events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</a:t>
            </a:r>
            <a:r>
              <a:rPr lang="en-US" baseline="30000" dirty="0" smtClean="0"/>
              <a:t>+</a:t>
            </a:r>
            <a:r>
              <a:rPr lang="en-US" dirty="0" smtClean="0"/>
              <a:t>Z-production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3" t="5540" r="18893" b="78135"/>
          <a:stretch/>
        </p:blipFill>
        <p:spPr>
          <a:xfrm>
            <a:off x="1817322" y="1690689"/>
            <a:ext cx="8557356" cy="32428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17322" y="4933507"/>
                <a:ext cx="3125972" cy="375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Z-production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 smtClean="0"/>
                  <a:t> quarks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22" y="4933507"/>
                <a:ext cx="3125972" cy="375487"/>
              </a:xfrm>
              <a:prstGeom prst="rect">
                <a:avLst/>
              </a:prstGeom>
              <a:blipFill rotWithShape="0">
                <a:blip r:embed="rId3"/>
                <a:stretch>
                  <a:fillRect l="-1559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904"/>
            <a:ext cx="10515600" cy="1325563"/>
          </a:xfrm>
        </p:spPr>
        <p:txBody>
          <a:bodyPr/>
          <a:lstStyle/>
          <a:p>
            <a:r>
              <a:rPr lang="en-US" dirty="0" smtClean="0"/>
              <a:t>Choice of Event </a:t>
            </a:r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WZ-production cross-section for standard model: 18.5 pb</a:t>
                </a:r>
              </a:p>
              <a:p>
                <a:r>
                  <a:rPr lang="en-US" dirty="0" smtClean="0"/>
                  <a:t>Chose EFT model parameters that approximately double the SM cross-section: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	= 3×10</a:t>
                </a:r>
                <a:r>
                  <a:rPr lang="en-US" baseline="30000" dirty="0" smtClean="0"/>
                  <a:t>−5</a:t>
                </a:r>
                <a:r>
                  <a:rPr lang="en-US" dirty="0" smtClean="0"/>
                  <a:t> GeV</a:t>
                </a:r>
                <a:r>
                  <a:rPr lang="en-US" baseline="30000" dirty="0" smtClean="0"/>
                  <a:t>−2</a:t>
                </a:r>
                <a:r>
                  <a:rPr lang="en-US" dirty="0" smtClean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= 30.4 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	= 5×10</a:t>
                </a:r>
                <a:r>
                  <a:rPr lang="en-US" baseline="30000" dirty="0"/>
                  <a:t>−5</a:t>
                </a:r>
                <a:r>
                  <a:rPr lang="en-US" dirty="0"/>
                  <a:t> 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30.7 </a:t>
                </a:r>
                <a:r>
                  <a:rPr lang="en-US" dirty="0"/>
                  <a:t>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	= 9×10</a:t>
                </a:r>
                <a:r>
                  <a:rPr lang="en-US" baseline="30000" dirty="0" smtClean="0"/>
                  <a:t>−4</a:t>
                </a:r>
                <a:r>
                  <a:rPr lang="en-US" dirty="0" smtClean="0"/>
                  <a:t> </a:t>
                </a:r>
                <a:r>
                  <a:rPr lang="en-US" dirty="0"/>
                  <a:t>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31.7 pb</a:t>
                </a:r>
              </a:p>
              <a:p>
                <a:pPr lvl="1"/>
                <a:r>
                  <a:rPr lang="en-US" dirty="0" smtClean="0"/>
                  <a:t>All			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42.8 </a:t>
                </a:r>
                <a:r>
                  <a:rPr lang="en-US" dirty="0"/>
                  <a:t>pb</a:t>
                </a:r>
              </a:p>
              <a:p>
                <a:r>
                  <a:rPr lang="en-US" dirty="0" smtClean="0"/>
                  <a:t>Chose a target integrated luminosity of 10</a:t>
                </a:r>
                <a:r>
                  <a:rPr lang="en-US" dirty="0"/>
                  <a:t> fb</a:t>
                </a:r>
                <a:r>
                  <a:rPr lang="en-US" baseline="30000" dirty="0"/>
                  <a:t>−</a:t>
                </a:r>
                <a:r>
                  <a:rPr lang="en-US" baseline="30000" dirty="0" smtClean="0"/>
                  <a:t>1</a:t>
                </a:r>
                <a:r>
                  <a:rPr lang="en-US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(ATLAS delivers a </a:t>
                </a:r>
                <a:r>
                  <a:rPr lang="da-DK" dirty="0" smtClean="0"/>
                  <a:t>minimum of </a:t>
                </a:r>
                <a:r>
                  <a:rPr lang="en-US" dirty="0" smtClean="0"/>
                  <a:t>20 fb</a:t>
                </a:r>
                <a:r>
                  <a:rPr lang="en-US" baseline="30000" dirty="0" smtClean="0"/>
                  <a:t>−1</a:t>
                </a:r>
                <a:r>
                  <a:rPr lang="en-US" dirty="0"/>
                  <a:t> </a:t>
                </a:r>
                <a:r>
                  <a:rPr lang="en-US" dirty="0" smtClean="0"/>
                  <a:t>per year).</a:t>
                </a:r>
              </a:p>
              <a:p>
                <a:r>
                  <a:rPr lang="en-US" dirty="0" smtClean="0"/>
                  <a:t>Require </a:t>
                </a:r>
                <a:r>
                  <a:rPr lang="da-DK" dirty="0" smtClean="0"/>
                  <a:t>~430000 events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chose 1000000 events per dataset</a:t>
                </a:r>
              </a:p>
              <a:p>
                <a:r>
                  <a:rPr lang="en-US" dirty="0" smtClean="0"/>
                  <a:t>Time to generate: 7–8 minutes per dataset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  <a:blipFill rotWithShape="0">
                <a:blip r:embed="rId2"/>
                <a:stretch>
                  <a:fillRect l="-101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0107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Observables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Phase-space (4-momenta) observables are common, so we chose:</a:t>
                </a:r>
              </a:p>
              <a:p>
                <a:pPr lvl="1"/>
                <a:r>
                  <a:rPr lang="en-US" dirty="0" smtClean="0"/>
                  <a:t>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 – the transverse momentum of the Z-boson</a:t>
                </a:r>
              </a:p>
              <a:p>
                <a:pPr lvl="1"/>
                <a:r>
                  <a:rPr lang="en-US" dirty="0" smtClean="0"/>
                  <a:t>M(WZ) – the invariant mass of the WZ two-particle-system</a:t>
                </a:r>
              </a:p>
              <a:p>
                <a:pPr lvl="1"/>
                <a:r>
                  <a:rPr lang="en-US" dirty="0" smtClean="0"/>
                  <a:t>y(Z) – the rapidity of the Z-boson</a:t>
                </a:r>
              </a:p>
              <a:p>
                <a:pPr lvl="1"/>
                <a:r>
                  <a:rPr lang="en-US" dirty="0" smtClean="0"/>
                  <a:t>Could also have chosen: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(azimuth angle of Z)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(pseudo-rapidity of Z), amongst others.</a:t>
                </a:r>
              </a:p>
              <a:p>
                <a:r>
                  <a:rPr lang="en-US" dirty="0" smtClean="0"/>
                  <a:t>Also chose: optimal observables</a:t>
                </a:r>
              </a:p>
              <a:p>
                <a:pPr lvl="1"/>
                <a:r>
                  <a:rPr lang="en-US" dirty="0" smtClean="0"/>
                  <a:t>Optimal observables are a constructed observable, that minimizes statistical error for a given model parameter.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822"/>
            <a:ext cx="10515600" cy="1010337"/>
          </a:xfrm>
        </p:spPr>
        <p:txBody>
          <a:bodyPr/>
          <a:lstStyle/>
          <a:p>
            <a:r>
              <a:rPr lang="en-US" dirty="0" smtClean="0"/>
              <a:t>Optimal Observables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517" y="1177160"/>
                <a:ext cx="11519337" cy="50975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Can </a:t>
                </a:r>
                <a:r>
                  <a:rPr lang="en-US" dirty="0" smtClean="0"/>
                  <a:t>be understood with </a:t>
                </a:r>
                <a:r>
                  <a:rPr lang="en-US" dirty="0" smtClean="0"/>
                  <a:t>an example </a:t>
                </a:r>
                <a:r>
                  <a:rPr lang="en-US" dirty="0" smtClean="0"/>
                  <a:t>of a single-parameter model</a:t>
                </a:r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da-DK" b="0" i="1" smtClean="0">
                        <a:latin typeface="Cambria Math" charset="0"/>
                      </a:rPr>
                      <m:t>≪1</m:t>
                    </m:r>
                  </m:oMath>
                </a14:m>
                <a:r>
                  <a:rPr lang="en-US" dirty="0" smtClean="0"/>
                  <a:t>, the term most sensitive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  <a:br>
                  <a:rPr lang="en-US" dirty="0" smtClean="0"/>
                </a:br>
                <a:r>
                  <a:rPr lang="en-US" dirty="0" smtClean="0"/>
                  <a:t>The first-term,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 smtClean="0"/>
                  <a:t> can be considered the SM term.</a:t>
                </a:r>
              </a:p>
              <a:p>
                <a:pPr marL="0" indent="0">
                  <a:buNone/>
                </a:pPr>
                <a:r>
                  <a:rPr lang="en-US" dirty="0" smtClean="0"/>
                  <a:t>First and second-order optimal </a:t>
                </a:r>
                <a:r>
                  <a:rPr lang="en-US" dirty="0" smtClean="0"/>
                  <a:t>observables are:</a:t>
                </a: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charset="0"/>
                          </a:rPr>
                          <m:t>𝑏</m:t>
                        </m:r>
                      </m:num>
                      <m:den>
                        <m:r>
                          <a:rPr lang="da-DK" b="0" i="1" smtClean="0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 smtClean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charset="0"/>
                          </a:rPr>
                          <m:t>𝑐</m:t>
                        </m:r>
                      </m:num>
                      <m:den>
                        <m:r>
                          <a:rPr lang="da-DK" i="1">
                            <a:latin typeface="Cambria Math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dirty="0" smtClean="0"/>
                  <a:t>Mean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baseline="-25000" dirty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 smtClean="0"/>
                  <a:t> can be shown to always give the minimum statistical error.</a:t>
                </a:r>
              </a:p>
              <a:p>
                <a:r>
                  <a:rPr lang="en-US" dirty="0" smtClean="0"/>
                  <a:t>Mean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𝑂</m:t>
                    </m:r>
                    <m:r>
                      <a:rPr lang="en-US" i="1" baseline="-25000" dirty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will still give a low statistical error, if not the </a:t>
                </a:r>
                <a:r>
                  <a:rPr lang="en-US" dirty="0" smtClean="0"/>
                  <a:t>minimum.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7" y="1177160"/>
                <a:ext cx="11519337" cy="5097516"/>
              </a:xfrm>
              <a:blipFill rotWithShape="0">
                <a:blip r:embed="rId2"/>
                <a:stretch>
                  <a:fillRect l="-1058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6822"/>
            <a:ext cx="10515600" cy="1010337"/>
          </a:xfrm>
        </p:spPr>
        <p:txBody>
          <a:bodyPr/>
          <a:lstStyle/>
          <a:p>
            <a:r>
              <a:rPr lang="en-US" dirty="0" smtClean="0"/>
              <a:t>Optimal Observables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517" y="1177160"/>
                <a:ext cx="11519337" cy="5179190"/>
              </a:xfrm>
            </p:spPr>
            <p:txBody>
              <a:bodyPr/>
              <a:lstStyle/>
              <a:p>
                <a:r>
                  <a:rPr lang="en-US" dirty="0" smtClean="0"/>
                  <a:t>Can be calculated easily from reweight-coefficients: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0</m:t>
                            </m:r>
                            <m:r>
                              <a:rPr lang="da-DK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00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𝑖𝑖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a-DK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00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Fixed for a single </a:t>
                </a:r>
                <a:r>
                  <a:rPr lang="en-US" dirty="0" smtClean="0"/>
                  <a:t>event.</a:t>
                </a:r>
              </a:p>
              <a:p>
                <a:r>
                  <a:rPr lang="en-US" dirty="0" smtClean="0"/>
                  <a:t>Has event-distribution that depends on all model parameters.</a:t>
                </a:r>
              </a:p>
              <a:p>
                <a:endParaRPr lang="en-US" sz="2000" dirty="0" smtClean="0"/>
              </a:p>
              <a:p>
                <a:r>
                  <a:rPr lang="en-US" dirty="0" smtClean="0"/>
                  <a:t>Chose to investigate 3 forms of optimal observables: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– raw optimal observables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da-DK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– mean optimal observables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da-DK" b="0" i="1" smtClean="0">
                            <a:latin typeface="Cambria Math" charset="0"/>
                          </a:rPr>
                          <m:t>/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da-DK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da-DK" b="0" i="1" smtClean="0">
                            <a:latin typeface="Cambria Math" charset="0"/>
                          </a:rPr>
                          <m:t>/</m:t>
                        </m:r>
                        <m:sSup>
                          <m:sSupPr>
                            <m:ctrlPr>
                              <a:rPr lang="da-DK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a-DK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– mean optimal observables divided by invariant mass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7" y="1177160"/>
                <a:ext cx="11519337" cy="5179190"/>
              </a:xfrm>
              <a:blipFill rotWithShape="0">
                <a:blip r:embed="rId2"/>
                <a:stretch>
                  <a:fillRect l="-952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Binning and Data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having long sparse data tails, dataset ranges were allowed to exclude up to 10 events at 10 fb</a:t>
            </a:r>
            <a:r>
              <a:rPr lang="en-US" baseline="30000" dirty="0" smtClean="0"/>
              <a:t>−1</a:t>
            </a:r>
            <a:r>
              <a:rPr lang="en-US" dirty="0" smtClean="0"/>
              <a:t>.</a:t>
            </a:r>
          </a:p>
          <a:p>
            <a:r>
              <a:rPr lang="en-US" dirty="0" smtClean="0"/>
              <a:t>Equal bin-widths were chosen for simplicity.</a:t>
            </a:r>
          </a:p>
          <a:p>
            <a:r>
              <a:rPr lang="en-US" dirty="0" smtClean="0"/>
              <a:t>Number of bins was selected after minimizing a bin-optimization function, called </a:t>
            </a:r>
            <a:r>
              <a:rPr lang="en-US" b="1" dirty="0" smtClean="0"/>
              <a:t>cross-validation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1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446"/>
            <a:ext cx="10515600" cy="1024098"/>
          </a:xfrm>
        </p:spPr>
        <p:txBody>
          <a:bodyPr/>
          <a:lstStyle/>
          <a:p>
            <a:pPr algn="ctr"/>
            <a:r>
              <a:rPr lang="en-US" dirty="0" smtClean="0"/>
              <a:t>Bin Optimization using Cross-Validation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7" y="2156039"/>
            <a:ext cx="5747656" cy="380020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2156039"/>
            <a:ext cx="5747657" cy="3800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7" y="5956240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M(WZ)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39542" y="5956239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(c</a:t>
            </a:r>
            <a:r>
              <a:rPr lang="en-US" sz="2000" baseline="-25000" dirty="0" smtClean="0"/>
              <a:t>W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94324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961" cy="4718394"/>
          </a:xfrm>
        </p:spPr>
        <p:txBody>
          <a:bodyPr/>
          <a:lstStyle/>
          <a:p>
            <a:r>
              <a:rPr lang="en-US" dirty="0" smtClean="0"/>
              <a:t>Models have unknown parameters.</a:t>
            </a:r>
          </a:p>
          <a:p>
            <a:r>
              <a:rPr lang="en-US" dirty="0" smtClean="0"/>
              <a:t>Determine parameters by fitting model data to experimental data.</a:t>
            </a:r>
          </a:p>
          <a:p>
            <a:r>
              <a:rPr lang="en-US" dirty="0" smtClean="0"/>
              <a:t>Run model event generation and detector simulation for </a:t>
            </a:r>
            <a:r>
              <a:rPr lang="en-US" u="sng" dirty="0" smtClean="0"/>
              <a:t>each</a:t>
            </a:r>
            <a:r>
              <a:rPr lang="en-US" dirty="0" smtClean="0"/>
              <a:t> new set of parameters.</a:t>
            </a:r>
          </a:p>
          <a:p>
            <a:r>
              <a:rPr lang="en-US" dirty="0" smtClean="0"/>
              <a:t>Very time consuming!</a:t>
            </a:r>
          </a:p>
          <a:p>
            <a:r>
              <a:rPr lang="en-US" dirty="0" smtClean="0"/>
              <a:t>1 million events:</a:t>
            </a:r>
          </a:p>
          <a:p>
            <a:pPr lvl="1"/>
            <a:r>
              <a:rPr lang="en-US" dirty="0" smtClean="0"/>
              <a:t>Event generation: 10 minutes</a:t>
            </a:r>
          </a:p>
          <a:p>
            <a:pPr lvl="1"/>
            <a:r>
              <a:rPr lang="en-US" dirty="0" smtClean="0"/>
              <a:t>Detector simulation: 14 days (fastest)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88" y="227573"/>
            <a:ext cx="4609890" cy="2483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88" y="2680589"/>
            <a:ext cx="4609890" cy="3739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7488" y="6419722"/>
            <a:ext cx="293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http://atlas.ch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177"/>
            <a:ext cx="10515600" cy="1325563"/>
          </a:xfrm>
        </p:spPr>
        <p:txBody>
          <a:bodyPr/>
          <a:lstStyle/>
          <a:p>
            <a:r>
              <a:rPr lang="en-US" dirty="0" smtClean="0"/>
              <a:t>Test EFT model – Compare EFT to AGC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 smtClean="0"/>
                  <a:t>How should we test that our EFT UFO model works correctly?</a:t>
                </a:r>
                <a:br>
                  <a:rPr lang="en-US" dirty="0" smtClean="0"/>
                </a:br>
                <a:r>
                  <a:rPr lang="en-US" dirty="0" smtClean="0"/>
                  <a:t>Answer: Compare it to another comparable model.</a:t>
                </a:r>
              </a:p>
              <a:p>
                <a:r>
                  <a:rPr lang="en-US" dirty="0" smtClean="0"/>
                  <a:t>No other implementation of EFT is available.</a:t>
                </a:r>
              </a:p>
              <a:p>
                <a:r>
                  <a:rPr lang="en-US" dirty="0" smtClean="0"/>
                  <a:t>Can compare to an Anomalous Gauge Coupling (AGC) model.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quivalent model 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𝛾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𝛥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/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𝛥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𝛥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are AGC model parameters.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 b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Compare EFT to AGC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1416186"/>
            <a:ext cx="5780314" cy="407470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791200" cy="4074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6" y="5490889"/>
            <a:ext cx="5780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</a:t>
            </a:r>
            <a:r>
              <a:rPr lang="en-US" sz="1200" dirty="0" smtClean="0">
                <a:solidFill>
                  <a:prstClr val="black"/>
                </a:solidFill>
              </a:rPr>
              <a:t>(non-scaled) and </a:t>
            </a:r>
            <a:r>
              <a:rPr lang="en-US" sz="1200" dirty="0">
                <a:solidFill>
                  <a:prstClr val="black"/>
                </a:solidFill>
              </a:rPr>
              <a:t>are excluded from statistics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5490889"/>
            <a:ext cx="578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y(Z)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EFT to AGC – Conclusion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Compared 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</a:t>
                </a:r>
                <a:r>
                  <a:rPr lang="en-US" smtClean="0"/>
                  <a:t>y(Z):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Kolmogorov-Smirnov: 0.10 </a:t>
                </a:r>
                <a:r>
                  <a:rPr lang="en-US" dirty="0"/>
                  <a:t>to 0.99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1.10 </a:t>
                </a:r>
                <a:r>
                  <a:rPr lang="en-US" dirty="0" smtClean="0"/>
                  <a:t>to 0.92 with p-values: 0.06 </a:t>
                </a:r>
                <a:r>
                  <a:rPr lang="en-US" dirty="0"/>
                  <a:t>to 0.96.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Most differences </a:t>
                </a:r>
                <a:r>
                  <a:rPr lang="en-US" dirty="0"/>
                  <a:t>less than two </a:t>
                </a:r>
                <a:r>
                  <a:rPr lang="en-US" dirty="0" smtClean="0"/>
                  <a:t>sigma, all less than three.</a:t>
                </a:r>
                <a:r>
                  <a:rPr lang="en-US" dirty="0" smtClean="0">
                    <a:effectLst/>
                  </a:rPr>
                  <a:t>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Our EFT </a:t>
                </a:r>
                <a:r>
                  <a:rPr lang="en-US" dirty="0"/>
                  <a:t>model and the AGC model are statistically </a:t>
                </a:r>
                <a:r>
                  <a:rPr lang="en-US" u="sng" dirty="0" smtClean="0"/>
                  <a:t>equivalent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Larger statistical differences between UFO SM and Sherpa 2.1.1 SM, though still less than three sigma.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91087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Created a library of routines for reweighting histograms and profiles, using embedded reweight-coefficients.</a:t>
                </a:r>
              </a:p>
              <a:p>
                <a:r>
                  <a:rPr lang="en-US" dirty="0" smtClean="0"/>
                  <a:t>Uses ROOT histograms and profiles.</a:t>
                </a:r>
              </a:p>
              <a:p>
                <a:r>
                  <a:rPr lang="en-US" dirty="0" smtClean="0"/>
                  <a:t>Built-in caching: event files not read on subsequent runs.</a:t>
                </a:r>
              </a:p>
              <a:p>
                <a:r>
                  <a:rPr lang="en-US" dirty="0" smtClean="0"/>
                  <a:t>Reweight results are generated as pseudo-data,</a:t>
                </a:r>
                <a:br>
                  <a:rPr lang="en-US" dirty="0" smtClean="0"/>
                </a:br>
                <a:r>
                  <a:rPr lang="en-US" dirty="0" smtClean="0"/>
                  <a:t>aka. an Asimov-dataset (bin error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da-DK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Tested library by reweighting EFT to SM and comparing results.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067"/>
            <a:ext cx="10515600" cy="1325563"/>
          </a:xfrm>
        </p:spPr>
        <p:txBody>
          <a:bodyPr/>
          <a:lstStyle/>
          <a:p>
            <a:r>
              <a:rPr lang="en-US" dirty="0" smtClean="0"/>
              <a:t>Testing Reweighting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505630"/>
            <a:ext cx="5823857" cy="398525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05630"/>
            <a:ext cx="5856514" cy="39852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5943" y="5490889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P</a:t>
            </a:r>
            <a:r>
              <a:rPr lang="en-US" sz="2000" baseline="-25000" dirty="0"/>
              <a:t>T</a:t>
            </a:r>
            <a:r>
              <a:rPr lang="en-US" sz="2000" dirty="0"/>
              <a:t>(Z)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5461955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</a:t>
            </a:r>
            <a:r>
              <a:rPr lang="en-US" sz="2000" dirty="0" smtClean="0"/>
              <a:t>y(Z</a:t>
            </a:r>
            <a:r>
              <a:rPr lang="en-US" sz="2000" dirty="0"/>
              <a:t>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</a:p>
        </p:txBody>
      </p:sp>
    </p:spTree>
    <p:extLst>
      <p:ext uri="{BB962C8B-B14F-4D97-AF65-F5344CB8AC3E}">
        <p14:creationId xmlns:p14="http://schemas.microsoft.com/office/powerpoint/2010/main" val="175817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 – Conclusions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Compared </a:t>
                </a:r>
                <a:r>
                  <a:rPr lang="en-US" dirty="0" smtClean="0"/>
                  <a:t>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y(Z)</a:t>
                </a:r>
                <a:endParaRPr lang="en-US" dirty="0"/>
              </a:p>
              <a:p>
                <a:pPr lvl="1"/>
                <a:r>
                  <a:rPr lang="en-US" dirty="0"/>
                  <a:t>Kolmogorov-Smirnov: </a:t>
                </a:r>
                <a:r>
                  <a:rPr lang="en-US" dirty="0" smtClean="0"/>
                  <a:t>0.80 </a:t>
                </a:r>
                <a:r>
                  <a:rPr lang="en-US" dirty="0"/>
                  <a:t>to </a:t>
                </a:r>
                <a:r>
                  <a:rPr lang="en-US" dirty="0" smtClean="0"/>
                  <a:t>1.0.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0.34 </a:t>
                </a:r>
                <a:r>
                  <a:rPr lang="en-US" dirty="0"/>
                  <a:t>to </a:t>
                </a:r>
                <a:r>
                  <a:rPr lang="en-US" dirty="0" smtClean="0"/>
                  <a:t>0.19 </a:t>
                </a:r>
                <a:r>
                  <a:rPr lang="en-US" dirty="0"/>
                  <a:t>with </a:t>
                </a:r>
                <a:r>
                  <a:rPr lang="en-US" dirty="0" smtClean="0"/>
                  <a:t>all p-values of 1.0. </a:t>
                </a:r>
                <a:endParaRPr lang="en-US" dirty="0"/>
              </a:p>
              <a:p>
                <a:r>
                  <a:rPr lang="en-US" dirty="0" smtClean="0"/>
                  <a:t>Surprised by 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 smtClean="0"/>
                  <a:t>. I had expected values around 1.0.</a:t>
                </a:r>
              </a:p>
              <a:p>
                <a:r>
                  <a:rPr lang="en-US" dirty="0" smtClean="0"/>
                  <a:t>Observed low-statistic bins (&lt; 10 events) result in many outliers with large errors.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Reweighting </a:t>
                </a:r>
                <a:r>
                  <a:rPr lang="en-US" dirty="0"/>
                  <a:t>produces highly accurate results in areas of high statistics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Cannot reweight empty bins.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57716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6"/>
            <a:ext cx="10515600" cy="1325563"/>
          </a:xfrm>
        </p:spPr>
        <p:txBody>
          <a:bodyPr/>
          <a:lstStyle/>
          <a:p>
            <a:r>
              <a:rPr lang="en-US" dirty="0" smtClean="0"/>
              <a:t>Fitting EFT to 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EFT and SM WZ-production datasets, scaled to 10 fb</a:t>
                </a:r>
                <a:r>
                  <a:rPr lang="en-US" baseline="30000" dirty="0" smtClean="0"/>
                  <a:t>−1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21 Observables:</a:t>
                </a:r>
              </a:p>
              <a:p>
                <a:pPr lvl="1"/>
                <a:r>
                  <a:rPr lang="en-US" dirty="0" smtClean="0"/>
                  <a:t>Histogram:	3 phase-space, 6 optimal observables</a:t>
                </a:r>
              </a:p>
              <a:p>
                <a:pPr lvl="1"/>
                <a:r>
                  <a:rPr lang="en-US" dirty="0" smtClean="0"/>
                  <a:t>Profile:		12 mean optimal observables</a:t>
                </a:r>
              </a:p>
              <a:p>
                <a:r>
                  <a:rPr lang="en-US" dirty="0" smtClean="0"/>
                  <a:t>Binned fits:</a:t>
                </a:r>
              </a:p>
              <a:p>
                <a:pPr lvl="1"/>
                <a:r>
                  <a:rPr lang="en-US" dirty="0" smtClean="0"/>
                  <a:t>Histogram: 	log-likelihood-fit with Poisson-statistics</a:t>
                </a:r>
              </a:p>
              <a:p>
                <a:pPr lvl="1"/>
                <a:r>
                  <a:rPr lang="en-US" dirty="0" smtClean="0"/>
                  <a:t>Profile: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-fit</a:t>
                </a:r>
              </a:p>
              <a:p>
                <a:r>
                  <a:rPr lang="en-US" dirty="0" smtClean="0"/>
                  <a:t>Unbinned fits:</a:t>
                </a:r>
              </a:p>
              <a:p>
                <a:pPr lvl="1"/>
                <a:r>
                  <a:rPr lang="en-US" dirty="0" smtClean="0"/>
                  <a:t>Histogram:	log-likelihood-fit to normalized PDF</a:t>
                </a:r>
                <a:endParaRPr lang="en-US" dirty="0"/>
              </a:p>
              <a:p>
                <a:r>
                  <a:rPr lang="en-US" dirty="0" smtClean="0"/>
                  <a:t>Fit to EFT parameters (c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) separately,</a:t>
                </a:r>
                <a:br>
                  <a:rPr lang="en-US" dirty="0" smtClean="0"/>
                </a:br>
                <a:r>
                  <a:rPr lang="en-US" dirty="0" smtClean="0"/>
                  <a:t>as well as all three simultaneously.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  <a:blipFill rotWithShape="0"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9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– General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Fitting all parameters simultaneously gave higher confidence limits.</a:t>
            </a:r>
          </a:p>
          <a:p>
            <a:r>
              <a:rPr lang="en-US" dirty="0" smtClean="0"/>
              <a:t>Fit results for mean optimal observables were the same as the mean optimal observable divided by the invariant mass.</a:t>
            </a:r>
          </a:p>
          <a:p>
            <a:r>
              <a:rPr lang="en-US" dirty="0" smtClean="0"/>
              <a:t>Execution time:</a:t>
            </a:r>
          </a:p>
          <a:p>
            <a:pPr lvl="1"/>
            <a:r>
              <a:rPr lang="en-US" dirty="0" smtClean="0"/>
              <a:t>Binned fit:	ca. 0.25 seconds</a:t>
            </a:r>
          </a:p>
          <a:p>
            <a:pPr lvl="1"/>
            <a:r>
              <a:rPr lang="en-US" dirty="0" smtClean="0"/>
              <a:t>Unbinned fit:	ca. 30 seconds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is one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1224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Key:</a:t>
            </a:r>
            <a:r>
              <a:rPr lang="en-US" dirty="0" smtClean="0"/>
              <a:t> Event probability is a quadratic function of model parameters.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this function is known for </a:t>
            </a:r>
            <a:r>
              <a:rPr lang="en-US" u="sng" dirty="0" smtClean="0"/>
              <a:t>each</a:t>
            </a:r>
            <a:r>
              <a:rPr lang="en-US" dirty="0" smtClean="0"/>
              <a:t> event:</a:t>
            </a:r>
          </a:p>
          <a:p>
            <a:r>
              <a:rPr lang="en-US" dirty="0" smtClean="0"/>
              <a:t>Can generate a single model data set.</a:t>
            </a:r>
          </a:p>
          <a:p>
            <a:r>
              <a:rPr lang="en-US" dirty="0" smtClean="0"/>
              <a:t>Reweight event-distributions as function of model parameters.</a:t>
            </a:r>
          </a:p>
          <a:p>
            <a:endParaRPr lang="en-US" dirty="0"/>
          </a:p>
          <a:p>
            <a:r>
              <a:rPr lang="en-US" dirty="0" smtClean="0"/>
              <a:t>Result: Fitting take seconds not days or months!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04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4236" y="104661"/>
            <a:ext cx="11838543" cy="952959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Binned Fits – Results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3762111"/>
                  </p:ext>
                </p:extLst>
              </p:nvPr>
            </p:nvGraphicFramePr>
            <p:xfrm>
              <a:off x="4946571" y="1901969"/>
              <a:ext cx="7046207" cy="3977091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M(WZ)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−1.81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−0.31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−0.47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−0.26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10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𝑊𝑊𝑊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vs 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0.0093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+0.011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effectLst/>
                                              <a:latin typeface="Cambria Math" charset="0"/>
                                              <a:ea typeface="Calibri" charset="0"/>
                                              <a:cs typeface="Times New Roman" charset="0"/>
                                            </a:rPr>
                                            <m:t>𝑊𝑊𝑊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vs 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0.00719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−0.00020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+0.00020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−0.00089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63762111"/>
                  </p:ext>
                </p:extLst>
              </p:nvPr>
            </p:nvGraphicFramePr>
            <p:xfrm>
              <a:off x="4946571" y="1901969"/>
              <a:ext cx="7046207" cy="3977091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+0.94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340299" r="-352016" b="-541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−1.81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+0.24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+4.2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−1.2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+4.5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541791" r="-352016" b="-340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−0.31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−0.19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+0.36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−0.47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+0.96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41791" r="-352016" b="-240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−0.26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−0.16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+0.85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10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21250" r="-352016" b="-1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0.0093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−0.011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+0.011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−0.014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−0.018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+0.043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83797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730380" r="-35201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4224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0.00719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−0.00020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3505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+0.00020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−0.00089</a:t>
                          </a:r>
                          <a:endParaRPr lang="en-US" sz="140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−0.00091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092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charset="0"/>
                              <a:cs typeface="Times New Roman" charset="0"/>
                            </a:rPr>
                            <a:t>+0.028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54236" y="1057620"/>
            <a:ext cx="4605051" cy="529873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Lowest confidence limits:</a:t>
            </a:r>
            <a:br>
              <a:rPr lang="en-US" sz="2800" dirty="0" smtClean="0"/>
            </a:br>
            <a:r>
              <a:rPr lang="en-US" sz="2800" b="1" dirty="0" smtClean="0"/>
              <a:t>mean optimal observables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WWW</a:t>
            </a:r>
            <a:r>
              <a:rPr lang="en-US" sz="2600" dirty="0" smtClean="0"/>
              <a:t>: 	ca. 2×10</a:t>
            </a:r>
            <a:r>
              <a:rPr lang="en-US" sz="2600" baseline="30000" dirty="0" smtClean="0"/>
              <a:t>−8</a:t>
            </a:r>
            <a:endParaRPr lang="en-US" sz="2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W</a:t>
            </a:r>
            <a:r>
              <a:rPr lang="en-US" sz="2600" dirty="0" smtClean="0"/>
              <a:t>:</a:t>
            </a:r>
            <a:r>
              <a:rPr lang="en-US" sz="2600" dirty="0"/>
              <a:t>	</a:t>
            </a:r>
            <a:r>
              <a:rPr lang="en-US" sz="2600" dirty="0" smtClean="0"/>
              <a:t>ca. </a:t>
            </a:r>
            <a:r>
              <a:rPr lang="en-US" sz="2600" dirty="0"/>
              <a:t>3</a:t>
            </a:r>
            <a:r>
              <a:rPr lang="en-US" sz="2600" dirty="0" smtClean="0"/>
              <a:t>×10</a:t>
            </a:r>
            <a:r>
              <a:rPr lang="en-US" sz="2600" baseline="30000" dirty="0" smtClean="0"/>
              <a:t>−</a:t>
            </a:r>
            <a:r>
              <a:rPr lang="en-US" sz="2600" baseline="30000" dirty="0"/>
              <a:t>8</a:t>
            </a:r>
            <a:endParaRPr lang="en-US" sz="2600" baseline="30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c</a:t>
            </a:r>
            <a:r>
              <a:rPr lang="en-US" sz="2600" baseline="-25000" dirty="0" smtClean="0"/>
              <a:t>B</a:t>
            </a:r>
            <a:r>
              <a:rPr lang="en-US" sz="2600" dirty="0" smtClean="0"/>
              <a:t>	ca. </a:t>
            </a:r>
            <a:r>
              <a:rPr lang="en-US" sz="2600" dirty="0"/>
              <a:t>2×10</a:t>
            </a:r>
            <a:r>
              <a:rPr lang="en-US" sz="2600" baseline="30000" dirty="0" smtClean="0"/>
              <a:t>−6 </a:t>
            </a:r>
            <a:endParaRPr lang="en-US" sz="2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Systematic errors from binning were on par with statistical errors.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M(WZ) and mean optimal observables generally had confidence limits outside of zero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6571" y="1501859"/>
            <a:ext cx="704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Selection of binned fit results for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4236" y="104661"/>
            <a:ext cx="11838543" cy="952959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Unbinned Fits – Results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9710555"/>
                  </p:ext>
                </p:extLst>
              </p:nvPr>
            </p:nvGraphicFramePr>
            <p:xfrm>
              <a:off x="4946571" y="1901969"/>
              <a:ext cx="6310678" cy="3009497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+0.56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M(WZ) =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𝑠</m:t>
                                  </m:r>
                                </m:e>
                              </m:rad>
                            </m:oMath>
                          </a14:m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−5.49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−10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±0.0085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6.23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 charset="0"/>
                                      <a:ea typeface="Calibri" charset="0"/>
                                      <a:cs typeface="Times New Roman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charset="0"/>
                                          <a:ea typeface="Calibri" charset="0"/>
                                          <a:cs typeface="Times New Roman" charset="0"/>
                                        </a:rPr>
                                        <m:t>𝑊𝑊𝑊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 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−0.0057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±0.52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−0.46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+0.67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89710555"/>
                  </p:ext>
                </p:extLst>
              </p:nvPr>
            </p:nvGraphicFramePr>
            <p:xfrm>
              <a:off x="4946571" y="1901969"/>
              <a:ext cx="6310678" cy="3009497"/>
            </p:xfrm>
            <a:graphic>
              <a:graphicData uri="http://schemas.openxmlformats.org/drawingml/2006/table">
                <a:tbl>
                  <a:tblPr firstRow="1" firstCol="1"/>
                  <a:tblGrid>
                    <a:gridCol w="232080"/>
                    <a:gridCol w="1508587"/>
                    <a:gridCol w="892366"/>
                    <a:gridCol w="735529"/>
                    <a:gridCol w="735529"/>
                    <a:gridCol w="735529"/>
                    <a:gridCol w="735529"/>
                    <a:gridCol w="735529"/>
                  </a:tblGrid>
                  <a:tr h="721686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only c</a:t>
                          </a:r>
                          <a: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WWW</a:t>
                          </a:r>
                          <a:br>
                            <a:rPr lang="en-US" sz="1400" b="1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with Observable: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 Value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[10</a:t>
                          </a:r>
                          <a:r>
                            <a:rPr lang="en-US" sz="1400" b="1" baseline="30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−6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 </a:t>
                          </a: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/>
                          </a:r>
                          <a:b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GeV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−</a:t>
                          </a:r>
                          <a:r>
                            <a:rPr lang="en-US" sz="1400" b="1" baseline="30000" dirty="0" smtClean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]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Fit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Systematic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(Binning)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Total</a:t>
                          </a:r>
                          <a:b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</a:b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95% CL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40561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Lower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Upper</a:t>
                          </a:r>
                          <a:endParaRPr lang="en-US" sz="1400" dirty="0">
                            <a:effectLst/>
                            <a:latin typeface="+mn-lt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1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P</a:t>
                          </a:r>
                          <a:r>
                            <a:rPr lang="en-US" sz="1400" baseline="-250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T</a:t>
                          </a: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−0.30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+0.56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2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340299" r="-303226" b="-30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−5.49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+10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3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y(Z)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−10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±0.0085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−0.045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+20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4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541791" r="-303226" b="-10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b="1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6.23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±0.16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−2.5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+2.4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  <a:tr h="4094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+mn-lt"/>
                              <a:ea typeface="Calibri" charset="0"/>
                              <a:cs typeface="Times New Roman" charset="0"/>
                            </a:rPr>
                            <a:t>5</a:t>
                          </a:r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5895" marR="1589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726" t="-641791" r="-30322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−0.0057</a:t>
                          </a:r>
                          <a:endParaRPr lang="en-US" sz="14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±0.52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2EF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−0.46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+0.42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59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−0.69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274320" algn="dec"/>
                            </a:tabLs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Times New Roman" charset="0"/>
                              <a:cs typeface="Times New Roman" charset="0"/>
                            </a:rPr>
                            <a:t>+0.67</a:t>
                          </a:r>
                          <a:endParaRPr lang="en-US" sz="14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27305" marR="27305" marT="0" marB="0" anchor="ctr">
                        <a:lnL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BFBFB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CAAC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54236" y="1501858"/>
            <a:ext cx="4605051" cy="4854491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 observable had clear lowest confidence limits.</a:t>
            </a:r>
            <a:endParaRPr lang="en-US" sz="2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Systematic errors from binning were much higher than statistical errors.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Several fits, particularly y(Z) were bounded by fit-limits.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6571" y="1501859"/>
            <a:ext cx="7046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Selection of unbinned fit results for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Unbinned Fits – Example minimization scans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287" y="5490889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unbinned fit of reweighted EFT to SM for </a:t>
            </a:r>
            <a:r>
              <a:rPr lang="en-US" sz="2000" dirty="0" smtClean="0"/>
              <a:t>MW</a:t>
            </a:r>
            <a:r>
              <a:rPr lang="en-US" sz="2000" dirty="0" smtClean="0"/>
              <a:t>(Z</a:t>
            </a:r>
            <a:r>
              <a:rPr lang="en-US" sz="2000" dirty="0" smtClean="0"/>
              <a:t>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75873" y="5490506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unbinned fit of reweighted EFT to SM for </a:t>
            </a:r>
            <a:r>
              <a:rPr lang="en-US" sz="2000" dirty="0" smtClean="0"/>
              <a:t>y(Z</a:t>
            </a:r>
            <a:r>
              <a:rPr lang="en-US" sz="2000" dirty="0" smtClean="0"/>
              <a:t>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4" y="1416186"/>
            <a:ext cx="5836186" cy="4074703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836186" cy="4074703"/>
          </a:xfrm>
        </p:spPr>
      </p:pic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1545"/>
            <a:ext cx="10515600" cy="1325563"/>
          </a:xfrm>
        </p:spPr>
        <p:txBody>
          <a:bodyPr/>
          <a:lstStyle/>
          <a:p>
            <a:r>
              <a:rPr lang="en-US" dirty="0" smtClean="0"/>
              <a:t>Project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506" y="1377108"/>
            <a:ext cx="11501610" cy="4799855"/>
          </a:xfrm>
        </p:spPr>
        <p:txBody>
          <a:bodyPr>
            <a:normAutofit/>
          </a:bodyPr>
          <a:lstStyle/>
          <a:p>
            <a:r>
              <a:rPr lang="en-US" dirty="0" smtClean="0"/>
              <a:t>Reweighting is cool!</a:t>
            </a:r>
          </a:p>
          <a:p>
            <a:pPr lvl="1"/>
            <a:r>
              <a:rPr lang="en-US" dirty="0" smtClean="0"/>
              <a:t>Fast and accurate change to model parameters.</a:t>
            </a:r>
          </a:p>
          <a:p>
            <a:pPr lvl="1"/>
            <a:r>
              <a:rPr lang="en-US" dirty="0" smtClean="0"/>
              <a:t>Allows high-speed fitting of model to data.</a:t>
            </a:r>
          </a:p>
          <a:p>
            <a:pPr lvl="1"/>
            <a:r>
              <a:rPr lang="en-US" dirty="0" smtClean="0"/>
              <a:t>Reweight coefficients can be “re-used” as optimal observables.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Binning optimization is black magic.</a:t>
            </a:r>
            <a:endParaRPr lang="en-US" dirty="0"/>
          </a:p>
          <a:p>
            <a:r>
              <a:rPr lang="en-US" dirty="0" smtClean="0"/>
              <a:t>Unbinned fits are slower and performed worse than binned fits.</a:t>
            </a:r>
          </a:p>
          <a:p>
            <a:r>
              <a:rPr lang="en-US" dirty="0" smtClean="0"/>
              <a:t>M(WZ) and y(Z) observables often performed badly when fitting.</a:t>
            </a:r>
          </a:p>
          <a:p>
            <a:r>
              <a:rPr lang="en-US" dirty="0" smtClean="0"/>
              <a:t>Mean optimal observables do give the lowest statistical error, but have generally higher systematic errors that can reduce the advantage.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94" y="1388822"/>
            <a:ext cx="5006440" cy="5039816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02" y="1388822"/>
            <a:ext cx="3671430" cy="48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Binned Fits – Example minimization scans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7" y="1416186"/>
            <a:ext cx="5832513" cy="407470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836186" cy="4074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287" y="5490889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binned fit of reweighted EFT to SM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75873" y="5490506"/>
            <a:ext cx="5832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Minimization objective for binned fit of reweighted EFT to SM for M(WZ), fitting only parameter c</a:t>
            </a:r>
            <a:r>
              <a:rPr lang="en-US" sz="2000" baseline="-25000" dirty="0" smtClean="0"/>
              <a:t>WWW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63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Notes on using FeynRules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FeynRules Covariant Derivative is different than theory for EFT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𝐷𝐶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	</a:t>
                </a:r>
                <a:r>
                  <a:rPr lang="en-US" dirty="0" smtClean="0"/>
                  <a:t>(</a:t>
                </a:r>
                <a:r>
                  <a:rPr lang="en-US" dirty="0" smtClean="0"/>
                  <a:t>FeynRules)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	(EFT theory)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Result is change of sign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What</a:t>
                </a:r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Bhat</a:t>
                </a:r>
                <a:r>
                  <a:rPr lang="en-US" dirty="0" smtClean="0"/>
                  <a:t>) definitions in FeynRules.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0362" y="1404245"/>
                <a:ext cx="11238615" cy="531722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Fermi’s golden rule: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dσ</m:t>
                    </m:r>
                    <m:r>
                      <a:rPr lang="en-US" i="1">
                        <a:latin typeface="Cambria Math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		(probability)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Linear Lagrangian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				</a:t>
                </a:r>
                <a:r>
                  <a:rPr lang="en-US" dirty="0" smtClean="0">
                    <a:effectLst/>
                  </a:rPr>
                  <a:t>(</a:t>
                </a:r>
                <a:r>
                  <a:rPr lang="en-US" dirty="0" smtClean="0">
                    <a:effectLst/>
                  </a:rPr>
                  <a:t>single-parameter)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	(</a:t>
                </a:r>
                <a:r>
                  <a:rPr lang="en-US" dirty="0" smtClean="0"/>
                  <a:t>multi-parameter)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parameters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coefficients: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Key: </a:t>
                </a:r>
                <a:r>
                  <a:rPr lang="en-US" dirty="0" smtClean="0"/>
                  <a:t>If we can 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each </a:t>
                </a:r>
                <a:r>
                  <a:rPr lang="en-US" dirty="0" smtClean="0"/>
                  <a:t>event: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an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unknown coefficients.</a:t>
                </a:r>
              </a:p>
              <a:p>
                <a:r>
                  <a:rPr lang="en-US" dirty="0" smtClean="0"/>
                  <a:t>Thus determining the quadratic function for each event.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362" y="1404245"/>
                <a:ext cx="11238615" cy="5317229"/>
              </a:xfrm>
              <a:blipFill rotWithShape="0">
                <a:blip r:embed="rId3"/>
                <a:stretch>
                  <a:fillRect l="-1139" t="-2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Matrix-form: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1" i="1">
                        <a:latin typeface="Cambria Math" charset="0"/>
                      </a:rPr>
                      <m:t>𝑭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Vector-form: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  <a:blipFill rotWithShape="0">
                <a:blip r:embed="rId3"/>
                <a:stretch>
                  <a:fillRect l="-1145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evaluations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charset="0"/>
                      </a:rPr>
                      <m:t>    ≡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Solve for reweight-coefficients for each event: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  <a:blipFill rotWithShape="0">
                <a:blip r:embed="rId3"/>
                <a:stretch>
                  <a:fillRect l="-1145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752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Reweight event-distributions using reweight-coefficients: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a-DK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a-DK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da-DK" sz="20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a set of reweight-parameters.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are the model parameters the event was generated with.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a-DK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event-weight to create event-distributions with.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  <a:blipFill rotWithShape="0">
                <a:blip r:embed="rId3"/>
                <a:stretch>
                  <a:fillRect l="-1631" t="-2112"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56597" y="1448314"/>
            <a:ext cx="3851206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865"/>
          </a:xfrm>
        </p:spPr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9990"/>
            <a:ext cx="10515600" cy="487697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a software tool to calculate and embed reweight-coefficients into event files, using Sherpa event generator for matrix-element evaluation.</a:t>
            </a:r>
          </a:p>
          <a:p>
            <a:endParaRPr lang="en-US" dirty="0" smtClean="0"/>
          </a:p>
          <a:p>
            <a:r>
              <a:rPr lang="en-US" dirty="0" smtClean="0"/>
              <a:t>Implement an effective field theory (EFT) model for dimension-six operators, using UFO support in Sherpa.</a:t>
            </a:r>
          </a:p>
          <a:p>
            <a:endParaRPr lang="en-US" dirty="0" smtClean="0"/>
          </a:p>
          <a:p>
            <a:r>
              <a:rPr lang="en-US" dirty="0" smtClean="0"/>
              <a:t>Test reweighting of EFT, fitting it to the 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897</TotalTime>
  <Words>1840</Words>
  <Application>Microsoft Macintosh PowerPoint</Application>
  <PresentationFormat>Widescreen</PresentationFormat>
  <Paragraphs>582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Calibri</vt:lpstr>
      <vt:lpstr>Calibri Light</vt:lpstr>
      <vt:lpstr>Cambria Math</vt:lpstr>
      <vt:lpstr>Courier New</vt:lpstr>
      <vt:lpstr>Times New Roman</vt:lpstr>
      <vt:lpstr>Arial</vt:lpstr>
      <vt:lpstr>Office Theme</vt:lpstr>
      <vt:lpstr>Automated Matrix‑Element Re‑Weighting in Effective Field Theories</vt:lpstr>
      <vt:lpstr>Beyond Standard Physics</vt:lpstr>
      <vt:lpstr>What’s the problem?</vt:lpstr>
      <vt:lpstr>Reweighting is one solution</vt:lpstr>
      <vt:lpstr>Reweighting in a nutshell</vt:lpstr>
      <vt:lpstr>Reweighting in a nutshell …</vt:lpstr>
      <vt:lpstr>Reweighting in a nutshell …</vt:lpstr>
      <vt:lpstr>Reweighting in a nutshell …</vt:lpstr>
      <vt:lpstr>Project Purpose</vt:lpstr>
      <vt:lpstr>PowerPoint Presentation</vt:lpstr>
      <vt:lpstr>SherpaWeight – a reweighting software tool</vt:lpstr>
      <vt:lpstr>SherpaWeight – a reweighting software tool</vt:lpstr>
      <vt:lpstr>SherpaWeight – a reweighting software tool</vt:lpstr>
      <vt:lpstr>PowerPoint Presentation</vt:lpstr>
      <vt:lpstr>Effective Field Theory (EFT)</vt:lpstr>
      <vt:lpstr>EFT – Dimension six operators</vt:lpstr>
      <vt:lpstr>EFT – Dimension six operators</vt:lpstr>
      <vt:lpstr>From EFT to UFO model</vt:lpstr>
      <vt:lpstr>PowerPoint Presentation</vt:lpstr>
      <vt:lpstr>Choice of Process</vt:lpstr>
      <vt:lpstr>W+Z-production</vt:lpstr>
      <vt:lpstr>Choice of Event Generation</vt:lpstr>
      <vt:lpstr>PowerPoint Presentation</vt:lpstr>
      <vt:lpstr>Choice of Observables</vt:lpstr>
      <vt:lpstr>Optimal Observables</vt:lpstr>
      <vt:lpstr>Optimal Observables</vt:lpstr>
      <vt:lpstr>Choice of Binning and Data Range</vt:lpstr>
      <vt:lpstr>Bin Optimization using Cross-Validation</vt:lpstr>
      <vt:lpstr>PowerPoint Presentation</vt:lpstr>
      <vt:lpstr>Test EFT model – Compare EFT to AGC</vt:lpstr>
      <vt:lpstr>Compare EFT to AGC – Example Results</vt:lpstr>
      <vt:lpstr>Compare EFT to AGC – Conclusion</vt:lpstr>
      <vt:lpstr>PowerPoint Presentation</vt:lpstr>
      <vt:lpstr>Testing Reweighting</vt:lpstr>
      <vt:lpstr>Testing Reweighting – Example Results</vt:lpstr>
      <vt:lpstr>Testing Reweighting – Conclusions</vt:lpstr>
      <vt:lpstr>PowerPoint Presentation</vt:lpstr>
      <vt:lpstr>Fitting EFT to SM</vt:lpstr>
      <vt:lpstr>Fitting – General Results</vt:lpstr>
      <vt:lpstr>Binned Fits – Results</vt:lpstr>
      <vt:lpstr>Unbinned Fits – Results</vt:lpstr>
      <vt:lpstr>Unbinned Fits – Example minimization scans</vt:lpstr>
      <vt:lpstr>Project Conclusions</vt:lpstr>
      <vt:lpstr>The End</vt:lpstr>
      <vt:lpstr>Binned Fits – Example minimization scans</vt:lpstr>
      <vt:lpstr>EFT – Notes on using FeynRules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dc:subject/>
  <dc:creator>Christopher Jacobsen</dc:creator>
  <cp:keywords/>
  <dc:description/>
  <cp:lastModifiedBy>Christopher Jacobsen</cp:lastModifiedBy>
  <cp:revision>169</cp:revision>
  <dcterms:created xsi:type="dcterms:W3CDTF">2015-11-08T22:11:27Z</dcterms:created>
  <dcterms:modified xsi:type="dcterms:W3CDTF">2015-11-09T23:50:35Z</dcterms:modified>
  <cp:category/>
</cp:coreProperties>
</file>